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0"/>
  </p:notesMasterIdLst>
  <p:sldIdLst>
    <p:sldId id="256" r:id="rId2"/>
    <p:sldId id="259" r:id="rId3"/>
    <p:sldId id="279" r:id="rId4"/>
    <p:sldId id="282" r:id="rId5"/>
    <p:sldId id="283" r:id="rId6"/>
    <p:sldId id="284" r:id="rId7"/>
    <p:sldId id="280" r:id="rId8"/>
    <p:sldId id="285" r:id="rId9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994" y="20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nos"/>
              </a:rPr>
              <a:t>&lt;верхний колонтитул&gt;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nos"/>
              </a:rPr>
              <a:t>&lt;дата/время&gt;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nos"/>
              </a:rPr>
              <a:t>&lt;нижний колонтитул&gt;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8810EAC-193E-489D-BB3B-251AACDF262D}" type="slidenum">
              <a:rPr lang="ru-RU" sz="1400" b="0" strike="noStrike" spc="-1">
                <a:latin typeface="Tinos"/>
              </a:rPr>
              <a:t>‹#›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val="1606806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57300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25428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89136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57300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25428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91360" y="501120"/>
            <a:ext cx="7948440" cy="5126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/>
          <p:nvPr/>
        </p:nvPicPr>
        <p:blipFill>
          <a:blip r:embed="rId14"/>
          <a:stretch/>
        </p:blipFill>
        <p:spPr>
          <a:xfrm>
            <a:off x="1440" y="1440"/>
            <a:ext cx="9903960" cy="6856200"/>
          </a:xfrm>
          <a:prstGeom prst="rect">
            <a:avLst/>
          </a:prstGeom>
          <a:ln w="9360"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6421320" y="5127480"/>
            <a:ext cx="998280" cy="37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95760" tIns="47880" rIns="95760" bIns="47880">
            <a:noAutofit/>
          </a:bodyPr>
          <a:lstStyle/>
          <a:p>
            <a:pPr marL="333720">
              <a:lnSpc>
                <a:spcPct val="100000"/>
              </a:lnSpc>
              <a:spcBef>
                <a:spcPts val="660"/>
              </a:spcBef>
            </a:pPr>
            <a:r>
              <a:rPr lang="ru-RU" sz="3300" b="1" strike="noStrike" spc="-1">
                <a:solidFill>
                  <a:srgbClr val="005AA9"/>
                </a:solidFill>
                <a:latin typeface="Calibri"/>
              </a:rPr>
              <a:t>Образец текста</a:t>
            </a:r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  <a:p>
            <a:pPr marL="330840" lvl="1" indent="28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–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Второй уровень</a:t>
            </a:r>
          </a:p>
          <a:p>
            <a:pPr marL="577440" lvl="2" indent="-2386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Третий уровень</a:t>
            </a:r>
          </a:p>
          <a:p>
            <a:pPr lvl="3" indent="330840" algn="just">
              <a:lnSpc>
                <a:spcPts val="1653"/>
              </a:lnSpc>
              <a:spcBef>
                <a:spcPts val="366"/>
              </a:spcBef>
              <a:buClr>
                <a:srgbClr val="504F53"/>
              </a:buClr>
              <a:buFont typeface="Arial"/>
              <a:buChar char="–"/>
            </a:pPr>
            <a:r>
              <a:rPr lang="ru-RU" sz="1500" b="0" strike="noStrike" spc="-1">
                <a:solidFill>
                  <a:srgbClr val="504F53"/>
                </a:solidFill>
                <a:latin typeface="Calibri"/>
              </a:rPr>
              <a:t>Четвертый уровень</a:t>
            </a:r>
            <a:endParaRPr lang="ru-RU" sz="1500" b="0" strike="noStrike" spc="-1">
              <a:solidFill>
                <a:srgbClr val="8D8C90"/>
              </a:solidFill>
              <a:latin typeface="Calibri"/>
            </a:endParaRPr>
          </a:p>
          <a:p>
            <a:pPr marL="1317600" indent="360360">
              <a:lnSpc>
                <a:spcPts val="1653"/>
              </a:lnSpc>
              <a:spcBef>
                <a:spcPts val="366"/>
              </a:spcBef>
            </a:pPr>
            <a:r>
              <a:rPr lang="ru-RU" sz="1300" b="0" strike="noStrike" spc="-1">
                <a:solidFill>
                  <a:srgbClr val="8D8C90"/>
                </a:solidFill>
                <a:latin typeface="Calibri"/>
              </a:rPr>
              <a:t>Пятый уровень</a:t>
            </a:r>
            <a:endParaRPr lang="ru-RU" sz="1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5000" b="1" strike="noStrike" spc="-1">
                <a:solidFill>
                  <a:srgbClr val="005AA9"/>
                </a:solidFill>
                <a:latin typeface="Calibri"/>
              </a:rPr>
              <a:t>Образец заголовка</a:t>
            </a:r>
            <a:endParaRPr lang="ru-RU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/>
          </p:nvPr>
        </p:nvSpPr>
        <p:spPr>
          <a:xfrm>
            <a:off x="9016920" y="6041880"/>
            <a:ext cx="672840" cy="63144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311F89B8-7E8F-4C2B-BC4A-7A1B14400F4F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ru-RU" sz="25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272480" y="1916832"/>
            <a:ext cx="9072360" cy="2304000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 anchor="ctr">
            <a:normAutofit/>
          </a:bodyPr>
          <a:lstStyle/>
          <a:p>
            <a:pPr algn="ctr">
              <a:lnSpc>
                <a:spcPts val="4000"/>
              </a:lnSpc>
            </a:pPr>
            <a:r>
              <a:rPr lang="ru-RU" sz="4000" b="1" strike="noStrike" spc="-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Отмена </a:t>
            </a:r>
            <a:r>
              <a:rPr lang="ru-RU" sz="4000" b="1" strike="noStrike" spc="-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с 01.01.2021 </a:t>
            </a:r>
            <a:r>
              <a:rPr lang="ru-RU" sz="4000" b="1" strike="noStrike" spc="-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ЕНВД</a:t>
            </a:r>
            <a:endParaRPr lang="ru-RU" sz="4000" b="1" strike="noStrike" spc="-1" dirty="0" smtClean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algn="ctr">
              <a:lnSpc>
                <a:spcPts val="4000"/>
              </a:lnSpc>
            </a:pPr>
            <a:r>
              <a:rPr lang="ru-RU" sz="4000" b="1" spc="-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Выбор системы </a:t>
            </a:r>
            <a:endParaRPr lang="ru-RU" sz="4000" b="1" spc="-1" dirty="0" smtClean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algn="ctr">
              <a:lnSpc>
                <a:spcPts val="4000"/>
              </a:lnSpc>
            </a:pPr>
            <a:r>
              <a:rPr lang="ru-RU" sz="4000" b="1" spc="-1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налогообложения</a:t>
            </a:r>
            <a:endParaRPr lang="ru-RU" sz="4000" b="1" strike="noStrike" spc="-1" dirty="0" smtClean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2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8624" y="692696"/>
            <a:ext cx="633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ЕНВД</a:t>
            </a:r>
          </a:p>
          <a:p>
            <a:pPr algn="ctr"/>
            <a:r>
              <a:rPr lang="ru-RU" sz="4000" b="1" dirty="0" smtClean="0"/>
              <a:t>С 01.01.2021</a:t>
            </a:r>
            <a:endParaRPr lang="ru-RU" sz="40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440832" y="692696"/>
            <a:ext cx="3096344" cy="158417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3368824" y="692696"/>
            <a:ext cx="3024336" cy="158417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4023432">
            <a:off x="3460162" y="1943180"/>
            <a:ext cx="264148" cy="1155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7573156">
            <a:off x="6188323" y="1989144"/>
            <a:ext cx="247755" cy="1138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60512" y="2996952"/>
            <a:ext cx="38884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Юридические лица:</a:t>
            </a:r>
          </a:p>
          <a:p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Общая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Упрощенная система налогообложения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34621" y="2996951"/>
            <a:ext cx="4500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Индивидуальные предприниматели:</a:t>
            </a:r>
          </a:p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Общая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Упрощенная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Патентная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Налог на профессиональный доход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3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Общая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574513"/>
              </p:ext>
            </p:extLst>
          </p:nvPr>
        </p:nvGraphicFramePr>
        <p:xfrm>
          <a:off x="992560" y="1268760"/>
          <a:ext cx="7848872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198129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Ограничения:</a:t>
                      </a:r>
                    </a:p>
                    <a:p>
                      <a:pPr algn="ctr"/>
                      <a:endParaRPr lang="ru-RU" sz="1800" b="1" dirty="0" smtClean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dirty="0" smtClean="0"/>
                        <a:t>отсутствуют</a:t>
                      </a:r>
                      <a:endParaRPr lang="ru-RU" sz="1800" b="1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Налоговые ставки:</a:t>
                      </a:r>
                    </a:p>
                    <a:p>
                      <a:endParaRPr lang="ru-RU" sz="18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dirty="0" smtClean="0"/>
                        <a:t>20 % (10%) по НДС;</a:t>
                      </a:r>
                      <a:endParaRPr lang="ru-RU" sz="1800" b="1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20% по налогу на прибыль организаций;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13% по НДФЛ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800" b="1" dirty="0"/>
                    </a:p>
                  </a:txBody>
                  <a:tcPr/>
                </a:tc>
              </a:tr>
              <a:tr h="279182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Основные обязанности:</a:t>
                      </a:r>
                    </a:p>
                    <a:p>
                      <a:endParaRPr lang="ru-RU" sz="18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dirty="0" smtClean="0"/>
                        <a:t>сдача деклараций</a:t>
                      </a:r>
                      <a:r>
                        <a:rPr lang="ru-RU" sz="1800" b="1" baseline="0" dirty="0" smtClean="0"/>
                        <a:t> за каждый налоговый период (например по НДС ежеквартально);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необходимость ведения бухгалтерского и налогового учета;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уплата налога на имущество (при наличии имущества)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Документы</a:t>
                      </a:r>
                      <a:r>
                        <a:rPr lang="ru-RU" sz="1800" b="1" baseline="0" dirty="0" smtClean="0"/>
                        <a:t> для перехода на ОСН с 2021 года:</a:t>
                      </a:r>
                    </a:p>
                    <a:p>
                      <a:endParaRPr lang="ru-RU" sz="1800" b="1" baseline="0" dirty="0" smtClean="0"/>
                    </a:p>
                    <a:p>
                      <a:pPr algn="ctr"/>
                      <a:r>
                        <a:rPr lang="ru-RU" sz="1800" b="1" baseline="0" dirty="0" smtClean="0"/>
                        <a:t>не требуются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19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4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Упрощенная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978961"/>
              </p:ext>
            </p:extLst>
          </p:nvPr>
        </p:nvGraphicFramePr>
        <p:xfrm>
          <a:off x="992560" y="1268760"/>
          <a:ext cx="8136904" cy="477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278992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численность</a:t>
                      </a:r>
                      <a:r>
                        <a:rPr lang="ru-RU" sz="1600" b="1" baseline="0" dirty="0" smtClean="0"/>
                        <a:t> не более 100 человек;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150 млн. рублей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остаточная стоимость ОС не более 150 млн. рублей;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600" b="1" baseline="0" dirty="0" smtClean="0"/>
                        <a:t>-     ограничения по отдельным видам деятельности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при объекте</a:t>
                      </a:r>
                      <a:r>
                        <a:rPr lang="ru-RU" sz="1600" b="1" baseline="0" dirty="0" smtClean="0"/>
                        <a:t> доходы;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10% при объекте доходы, уменьшенные на величину расходов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сдача декларации</a:t>
                      </a:r>
                      <a:r>
                        <a:rPr lang="ru-RU" sz="1600" b="1" baseline="0" dirty="0" smtClean="0"/>
                        <a:t> 1 раз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ежеквартальная уплата авансовых платежей;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ведения книги учета доходов и расходов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УСН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baseline="0" dirty="0" smtClean="0"/>
                        <a:t>уведомление по форме № 26.2-1 в срок не позднее 31 декабря 2020 года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41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5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Патентная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216965"/>
              </p:ext>
            </p:extLst>
          </p:nvPr>
        </p:nvGraphicFramePr>
        <p:xfrm>
          <a:off x="880016" y="1268760"/>
          <a:ext cx="8136904" cy="392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94421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численность</a:t>
                      </a:r>
                      <a:r>
                        <a:rPr lang="ru-RU" sz="1600" b="1" baseline="0" dirty="0" smtClean="0"/>
                        <a:t> не более 15 человек;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60 млн. рублей в год;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от потенциально возможного годового </a:t>
                      </a:r>
                      <a:r>
                        <a:rPr lang="ru-RU" sz="1600" b="1" dirty="0" smtClean="0"/>
                        <a:t>дохода</a:t>
                      </a:r>
                      <a:endParaRPr lang="ru-RU" sz="1600" b="1" dirty="0" smtClean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уплата налога 2</a:t>
                      </a:r>
                      <a:r>
                        <a:rPr lang="ru-RU" sz="1600" b="1" baseline="0" dirty="0" smtClean="0"/>
                        <a:t> раза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ведения книги учета доходов и расходов;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получения патента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ПСН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dirty="0" smtClean="0"/>
                        <a:t>заявление на получение патента по форме № 26.5-1 в срок не позднее чем за 10 дней до начала применения ПСН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64568" y="5306691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Декларации в налоговый орган не представляются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Патент выдается на срок от 1 до 12 месяцев включительно в пределах календарного года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5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6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Налог на </a:t>
            </a:r>
            <a:r>
              <a:rPr lang="ru-RU" sz="3200" b="1" smtClean="0">
                <a:solidFill>
                  <a:schemeClr val="accent1">
                    <a:lumMod val="75000"/>
                  </a:schemeClr>
                </a:solidFill>
              </a:rPr>
              <a:t>профессиональный доход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77385"/>
              </p:ext>
            </p:extLst>
          </p:nvPr>
        </p:nvGraphicFramePr>
        <p:xfrm>
          <a:off x="992560" y="1268760"/>
          <a:ext cx="8136904" cy="392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94421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нельзя привлекать работников</a:t>
                      </a:r>
                      <a:r>
                        <a:rPr lang="ru-RU" sz="1600" b="1" baseline="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2,4 млн. рублей в год;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от дохода, полученного</a:t>
                      </a:r>
                      <a:r>
                        <a:rPr lang="ru-RU" sz="1600" b="1" baseline="0" dirty="0" smtClean="0"/>
                        <a:t> от юридических лиц;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4% от дохода, полученного от физических лиц</a:t>
                      </a:r>
                      <a:endParaRPr lang="ru-RU" sz="1600" b="1" dirty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своевременное и полное отражение дохода</a:t>
                      </a:r>
                      <a:r>
                        <a:rPr lang="ru-RU" sz="1600" b="1" baseline="0" dirty="0" smtClean="0"/>
                        <a:t> в приложении «Мой налог»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уплата налога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НПД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dirty="0" smtClean="0"/>
                        <a:t>регистрация через мобильное приложение «Мой налог»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64568" y="5306691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Декларации в налоговый орган не представляются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4706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t>7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2560" y="764704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Совмещение режимов налогообложения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3421" t="34699" r="42021" b="19989"/>
          <a:stretch/>
        </p:blipFill>
        <p:spPr bwMode="auto">
          <a:xfrm>
            <a:off x="1352600" y="1484784"/>
            <a:ext cx="7200800" cy="4968552"/>
          </a:xfrm>
          <a:prstGeom prst="rect">
            <a:avLst/>
          </a:prstGeom>
          <a:ln>
            <a:noFill/>
          </a:ln>
          <a:effectLst>
            <a:glow rad="228600">
              <a:schemeClr val="bg1">
                <a:lumMod val="8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9722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848544" y="1592690"/>
            <a:ext cx="8064896" cy="3084947"/>
          </a:xfrm>
        </p:spPr>
        <p:txBody>
          <a:bodyPr/>
          <a:lstStyle/>
          <a:p>
            <a:pPr algn="ctr" rtl="0">
              <a:lnSpc>
                <a:spcPts val="4000"/>
              </a:lnSpc>
            </a:pPr>
            <a:r>
              <a:rPr lang="ru-RU" sz="4000" b="1" kern="1200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Если у Вас  возникли вопросы по выбору системы налогообложения для бизнеса, </a:t>
            </a:r>
            <a:r>
              <a:rPr lang="ru-RU" sz="4000" b="1" kern="1200" spc="-1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Вы </a:t>
            </a:r>
            <a:r>
              <a:rPr lang="ru-RU" sz="4000" b="1" kern="1200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можете обратиться за консультацией в </a:t>
            </a:r>
          </a:p>
          <a:p>
            <a:pPr algn="ctr" rtl="0">
              <a:lnSpc>
                <a:spcPts val="4000"/>
              </a:lnSpc>
            </a:pPr>
            <a:r>
              <a:rPr lang="ru-RU" sz="4000" b="1" kern="1200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центр «Мой бизнес» </a:t>
            </a:r>
          </a:p>
          <a:p>
            <a:pPr algn="ctr" rtl="0">
              <a:lnSpc>
                <a:spcPts val="4000"/>
              </a:lnSpc>
            </a:pPr>
            <a:r>
              <a:rPr lang="ru-RU" sz="4000" b="1" kern="1200" spc="-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Телефон 8-800-200-14-45</a:t>
            </a:r>
            <a:endParaRPr lang="ru-RU" sz="4000" b="1" kern="1200" spc="-1" dirty="0">
              <a:solidFill>
                <a:schemeClr val="accent1">
                  <a:lumMod val="75000"/>
                </a:scheme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7525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3498</TotalTime>
  <Words>422</Words>
  <Application>Microsoft Office PowerPoint</Application>
  <PresentationFormat>Лист A4 (210x297 мм)</PresentationFormat>
  <Paragraphs>101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machine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Есин Валерий Владимирович</dc:creator>
  <cp:lastModifiedBy>USER</cp:lastModifiedBy>
  <cp:revision>535</cp:revision>
  <cp:lastPrinted>2020-08-26T11:56:25Z</cp:lastPrinted>
  <dcterms:created xsi:type="dcterms:W3CDTF">2013-04-08T05:43:12Z</dcterms:created>
  <dcterms:modified xsi:type="dcterms:W3CDTF">2020-11-13T06:02:52Z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machine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Лист A4 (210x297 мм)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21</vt:i4>
  </property>
</Properties>
</file>