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95" autoAdjust="0"/>
    <p:restoredTop sz="94660" autoAdjust="0"/>
  </p:normalViewPr>
  <p:slideViewPr>
    <p:cSldViewPr>
      <p:cViewPr>
        <p:scale>
          <a:sx n="75" d="100"/>
          <a:sy n="75" d="100"/>
        </p:scale>
        <p:origin x="-2674" y="1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88124" y="205724"/>
            <a:ext cx="6858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solidFill>
                  <a:srgbClr val="0070C0"/>
                </a:solidFill>
                <a:latin typeface="PF Din Text Cond Pro Medium" pitchFamily="2" charset="0"/>
              </a:rPr>
              <a:t>УПРАВЛЕНИЕ ФЕДЕРАЛЬНОЙ </a:t>
            </a:r>
          </a:p>
          <a:p>
            <a:r>
              <a:rPr lang="ru-RU" sz="1700" dirty="0">
                <a:solidFill>
                  <a:srgbClr val="0070C0"/>
                </a:solidFill>
                <a:latin typeface="PF Din Text Cond Pro Medium" pitchFamily="2" charset="0"/>
              </a:rPr>
              <a:t>НАЛОГОВОЙ СЛУЖБЫ ПО ОРЕНБУРГСКОЙ ОБЛАСТИ</a:t>
            </a:r>
          </a:p>
        </p:txBody>
      </p:sp>
      <p:pic>
        <p:nvPicPr>
          <p:cNvPr id="1026" name="Picture 2" descr="C:\Users\inet\Desktop\Картинки\federalnaja-nalogovaja-sluzhba-provodit-dni-otkrytyh-dverei-photo-bi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91" y="103192"/>
            <a:ext cx="816845" cy="851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88641" y="34422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84105" y="1658502"/>
            <a:ext cx="6628377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dirty="0">
                <a:solidFill>
                  <a:srgbClr val="FF0000"/>
                </a:solidFill>
                <a:latin typeface="PF Din Text Cond Pro Medium" pitchFamily="2" charset="0"/>
              </a:rPr>
              <a:t>С 1 января 2022 года все коммерческие УЦ , в том числе прошедшие аккредитацию по новым правилам, утратят право выпуска сертификатов на руководителей ЮЛ, ИП и нотариусов. Электронную подпись на руководителя можно будет получить только при обращении в УЦ ФНС России и доверенным лицам УЦ ФНС России.</a:t>
            </a:r>
          </a:p>
        </p:txBody>
      </p:sp>
      <p:pic>
        <p:nvPicPr>
          <p:cNvPr id="16" name="Picture 9" descr="C:\Users\inet\Desktop\БАНЕР\2149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80" t="68547"/>
          <a:stretch/>
        </p:blipFill>
        <p:spPr bwMode="auto">
          <a:xfrm>
            <a:off x="6381328" y="8244408"/>
            <a:ext cx="489315" cy="89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9" descr="C:\Users\inet\Desktop\БАНЕР\2149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80" t="96783" b="855"/>
          <a:stretch/>
        </p:blipFill>
        <p:spPr bwMode="auto">
          <a:xfrm rot="16200000">
            <a:off x="-920826" y="1929497"/>
            <a:ext cx="1998882" cy="22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250631" y="915329"/>
            <a:ext cx="6634753" cy="64633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tx2"/>
                </a:solidFill>
                <a:latin typeface="PF Din Text Cond Pro Medium" pitchFamily="2" charset="0"/>
              </a:rPr>
              <a:t>Электронная подпись - 2022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50033" y="3509576"/>
            <a:ext cx="6628377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dirty="0">
                <a:solidFill>
                  <a:schemeClr val="tx2"/>
                </a:solidFill>
                <a:latin typeface="PF Din Text Cond Pro Medium" pitchFamily="2" charset="0"/>
              </a:rPr>
              <a:t>Какие электронные подписи (ЭП) будут действовать в 2022 году?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62734" y="8409517"/>
            <a:ext cx="19689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PF Din Text Cond Pro Medium" pitchFamily="2" charset="0"/>
              </a:rPr>
              <a:t>www.nalog.gov.ru</a:t>
            </a:r>
            <a:r>
              <a:rPr lang="ru-RU" sz="1600" dirty="0">
                <a:solidFill>
                  <a:schemeClr val="tx2"/>
                </a:solidFill>
                <a:latin typeface="PF Din Text Cond Pro Medium" pitchFamily="2" charset="0"/>
              </a:rPr>
              <a:t>                            8-800-222-22-22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CF8991A-3234-4F82-882A-5BCD1034BE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5442" y="4081896"/>
            <a:ext cx="706128" cy="70612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25400"/>
          </a:effectLst>
        </p:spPr>
      </p:pic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76CA0CA3-A52F-4ED0-ADF2-9A284263FEB3}"/>
              </a:ext>
            </a:extLst>
          </p:cNvPr>
          <p:cNvSpPr/>
          <p:nvPr/>
        </p:nvSpPr>
        <p:spPr>
          <a:xfrm>
            <a:off x="235892" y="5191324"/>
            <a:ext cx="1968973" cy="2909068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400" dirty="0">
                <a:solidFill>
                  <a:schemeClr val="bg1"/>
                </a:solidFill>
                <a:latin typeface="PF DinDisplay Pro" panose="02000506030000020004" pitchFamily="2" charset="0"/>
              </a:rPr>
              <a:t>Если до 31 декабря 2021 года УЦ, аккредитованный по новым правилам, выдал ЭП, то такая подпись продолжит действовать до конца своего срока.  После </a:t>
            </a:r>
            <a:r>
              <a:rPr lang="ru-RU" sz="1400" dirty="0">
                <a:solidFill>
                  <a:srgbClr val="FFC000"/>
                </a:solidFill>
                <a:latin typeface="PF DinDisplay Pro" panose="02000506030000020004" pitchFamily="2" charset="0"/>
              </a:rPr>
              <a:t>01.01.2022</a:t>
            </a:r>
            <a:r>
              <a:rPr lang="ru-RU" sz="1400" dirty="0">
                <a:solidFill>
                  <a:schemeClr val="bg1"/>
                </a:solidFill>
                <a:latin typeface="PF DinDisplay Pro" panose="02000506030000020004" pitchFamily="2" charset="0"/>
              </a:rPr>
              <a:t> данный УЦ </a:t>
            </a:r>
            <a:r>
              <a:rPr lang="ru-RU" sz="1400" dirty="0">
                <a:solidFill>
                  <a:srgbClr val="FFC000"/>
                </a:solidFill>
                <a:latin typeface="PF DinDisplay Pro" panose="02000506030000020004" pitchFamily="2" charset="0"/>
              </a:rPr>
              <a:t>не сможет выпускать сертификаты на руководителей.</a:t>
            </a:r>
          </a:p>
        </p:txBody>
      </p:sp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xmlns="" id="{05A3D67F-B307-4443-9A81-71D7ABDD5E4F}"/>
              </a:ext>
            </a:extLst>
          </p:cNvPr>
          <p:cNvSpPr/>
          <p:nvPr/>
        </p:nvSpPr>
        <p:spPr>
          <a:xfrm>
            <a:off x="2479734" y="5154084"/>
            <a:ext cx="1968973" cy="3378356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400" dirty="0">
                <a:solidFill>
                  <a:schemeClr val="bg1"/>
                </a:solidFill>
                <a:latin typeface="PF DinDisplay Pro Medium" panose="02000506000000020004" pitchFamily="2" charset="0"/>
              </a:rPr>
              <a:t>Если УЦ, выдавший подпись до 1 июля 2021 года, не проходил аккредитацию по новым правилам или не получил статус аккредитованного, то такой сертификат ЭП можно использовать </a:t>
            </a:r>
            <a:r>
              <a:rPr lang="ru-RU" sz="1400" dirty="0">
                <a:solidFill>
                  <a:srgbClr val="FFC000"/>
                </a:solidFill>
                <a:latin typeface="PF DinDisplay Pro Medium" panose="02000506000000020004" pitchFamily="2" charset="0"/>
              </a:rPr>
              <a:t>до 31 декабря 2021 года</a:t>
            </a:r>
            <a:r>
              <a:rPr lang="ru-RU" sz="1400" dirty="0">
                <a:solidFill>
                  <a:schemeClr val="bg1"/>
                </a:solidFill>
                <a:latin typeface="PF DinDisplay Pro Medium" panose="02000506000000020004" pitchFamily="2" charset="0"/>
              </a:rPr>
              <a:t>. </a:t>
            </a:r>
            <a:r>
              <a:rPr lang="ru-RU" sz="1400" dirty="0">
                <a:solidFill>
                  <a:srgbClr val="FFC000"/>
                </a:solidFill>
                <a:latin typeface="PF DinDisplay Pro Medium" panose="02000506000000020004" pitchFamily="2" charset="0"/>
              </a:rPr>
              <a:t>С 1 января он станет недействительным.</a:t>
            </a:r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xmlns="" id="{3FC3FDAE-2DD1-4795-AD6B-55BD57CB185F}"/>
              </a:ext>
            </a:extLst>
          </p:cNvPr>
          <p:cNvSpPr/>
          <p:nvPr/>
        </p:nvSpPr>
        <p:spPr>
          <a:xfrm>
            <a:off x="4653135" y="5191323"/>
            <a:ext cx="1968973" cy="2909069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400" dirty="0">
                <a:solidFill>
                  <a:schemeClr val="bg1"/>
                </a:solidFill>
                <a:latin typeface="PF DinDisplay Pro Medium" panose="02000506000000020004" pitchFamily="2" charset="0"/>
              </a:rPr>
              <a:t>Если ЭП выдана УЦ ФНС России, то такая ЭП продолжит действовать до конца своего срока. После </a:t>
            </a:r>
            <a:r>
              <a:rPr lang="ru-RU" sz="1400" dirty="0">
                <a:solidFill>
                  <a:srgbClr val="FFC000"/>
                </a:solidFill>
                <a:latin typeface="PF DinDisplay Pro Medium" panose="02000506000000020004" pitchFamily="2" charset="0"/>
              </a:rPr>
              <a:t>01.01.2022</a:t>
            </a:r>
            <a:r>
              <a:rPr lang="ru-RU" sz="1400" dirty="0">
                <a:solidFill>
                  <a:schemeClr val="bg1"/>
                </a:solidFill>
                <a:latin typeface="PF DinDisplay Pro Medium" panose="02000506000000020004" pitchFamily="2" charset="0"/>
              </a:rPr>
              <a:t> УЦ ФНС России также будет</a:t>
            </a:r>
            <a:r>
              <a:rPr lang="ru-RU" sz="1400" dirty="0">
                <a:solidFill>
                  <a:srgbClr val="FFC000"/>
                </a:solidFill>
                <a:latin typeface="PF DinDisplay Pro Medium" panose="02000506000000020004" pitchFamily="2" charset="0"/>
              </a:rPr>
              <a:t> выпускать сертификаты на руководителей.</a:t>
            </a:r>
            <a:endParaRPr lang="ru-RU" sz="1400" dirty="0">
              <a:solidFill>
                <a:schemeClr val="bg1"/>
              </a:solidFill>
              <a:latin typeface="PF DinDisplay Pro Medium" panose="02000506000000020004" pitchFamily="2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3CEE1439-CD89-4E64-9550-BB1A9E590D16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3518506" y="4788024"/>
            <a:ext cx="0" cy="360040"/>
          </a:xfrm>
          <a:prstGeom prst="line">
            <a:avLst/>
          </a:prstGeom>
          <a:ln w="31750">
            <a:solidFill>
              <a:srgbClr val="0070C0"/>
            </a:solidFill>
            <a:tailEnd type="oval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7D075036-9AAF-4827-8D2E-AFFEBCE5ED8B}"/>
              </a:ext>
            </a:extLst>
          </p:cNvPr>
          <p:cNvCxnSpPr>
            <a:cxnSpLocks/>
          </p:cNvCxnSpPr>
          <p:nvPr/>
        </p:nvCxnSpPr>
        <p:spPr>
          <a:xfrm>
            <a:off x="1218848" y="4932040"/>
            <a:ext cx="4424400" cy="0"/>
          </a:xfrm>
          <a:prstGeom prst="line">
            <a:avLst/>
          </a:prstGeom>
          <a:ln w="28575" cap="rnd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xmlns="" id="{4127DF10-740B-4910-8432-5D92ECE1DF2A}"/>
              </a:ext>
            </a:extLst>
          </p:cNvPr>
          <p:cNvCxnSpPr>
            <a:cxnSpLocks/>
          </p:cNvCxnSpPr>
          <p:nvPr/>
        </p:nvCxnSpPr>
        <p:spPr>
          <a:xfrm>
            <a:off x="1218848" y="4932040"/>
            <a:ext cx="1530" cy="251117"/>
          </a:xfrm>
          <a:prstGeom prst="line">
            <a:avLst/>
          </a:prstGeom>
          <a:ln w="31750">
            <a:solidFill>
              <a:srgbClr val="0070C0"/>
            </a:solidFill>
            <a:headEnd type="none"/>
            <a:tailEnd type="oval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xmlns="" id="{CFEF76E0-8BE3-4D85-9157-3D63D1FBC9CC}"/>
              </a:ext>
            </a:extLst>
          </p:cNvPr>
          <p:cNvCxnSpPr>
            <a:cxnSpLocks/>
          </p:cNvCxnSpPr>
          <p:nvPr/>
        </p:nvCxnSpPr>
        <p:spPr>
          <a:xfrm>
            <a:off x="5637621" y="4932040"/>
            <a:ext cx="0" cy="251117"/>
          </a:xfrm>
          <a:prstGeom prst="line">
            <a:avLst/>
          </a:prstGeom>
          <a:ln w="31750">
            <a:solidFill>
              <a:srgbClr val="0070C0"/>
            </a:solidFill>
            <a:headEnd type="none"/>
            <a:tailEnd type="oval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9113283-84E7-4108-AD0A-D88041DB48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0293" y="8244408"/>
            <a:ext cx="800695" cy="800695"/>
          </a:xfrm>
          <a:prstGeom prst="rect">
            <a:avLst/>
          </a:prstGeom>
        </p:spPr>
      </p:pic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CDAFF7B7-56A4-49EC-905C-30D2E559E5B5}"/>
              </a:ext>
            </a:extLst>
          </p:cNvPr>
          <p:cNvSpPr/>
          <p:nvPr/>
        </p:nvSpPr>
        <p:spPr>
          <a:xfrm>
            <a:off x="2031707" y="8604448"/>
            <a:ext cx="34785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dirty="0">
                <a:solidFill>
                  <a:schemeClr val="tx2"/>
                </a:solidFill>
                <a:latin typeface="PF Din Text Cond Pro Medium" pitchFamily="2" charset="0"/>
              </a:rPr>
              <a:t>Проверить, прошёл ли ваш УЦ аккредитацию по новым правилам, можно на сайте </a:t>
            </a:r>
            <a:r>
              <a:rPr lang="ru-RU" sz="1200" dirty="0" err="1">
                <a:solidFill>
                  <a:schemeClr val="tx2"/>
                </a:solidFill>
                <a:latin typeface="PF Din Text Cond Pro Medium" pitchFamily="2" charset="0"/>
              </a:rPr>
              <a:t>Минцифры</a:t>
            </a:r>
            <a:r>
              <a:rPr lang="ru-RU" sz="1200" dirty="0">
                <a:solidFill>
                  <a:schemeClr val="tx2"/>
                </a:solidFill>
                <a:latin typeface="PF Din Text Cond Pro Medium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55727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200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inet</dc:creator>
  <cp:lastModifiedBy>Алехина Наталья Владимировна</cp:lastModifiedBy>
  <cp:revision>73</cp:revision>
  <cp:lastPrinted>2021-12-23T05:33:31Z</cp:lastPrinted>
  <dcterms:created xsi:type="dcterms:W3CDTF">2020-11-24T04:33:11Z</dcterms:created>
  <dcterms:modified xsi:type="dcterms:W3CDTF">2021-12-23T05:35:30Z</dcterms:modified>
</cp:coreProperties>
</file>